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388" r:id="rId2"/>
  </p:sldIdLst>
  <p:sldSz cx="12192000" cy="6858000"/>
  <p:notesSz cx="9866313" cy="6735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中間スタイル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11" autoAdjust="0"/>
    <p:restoredTop sz="90235" autoAdjust="0"/>
  </p:normalViewPr>
  <p:slideViewPr>
    <p:cSldViewPr snapToGrid="0">
      <p:cViewPr varScale="1">
        <p:scale>
          <a:sx n="123" d="100"/>
          <a:sy n="123" d="100"/>
        </p:scale>
        <p:origin x="25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0740;&#31350;&#65288;&#34220;&#29702;&#23398;&#65289;\&#26032;&#12375;&#12356;&#12501;&#12457;&#12523;&#12480;&#12540;\221214,16,21,23&#12398;&#12414;&#12392;&#12417;%20version%2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129484126984126"/>
          <c:y val="5.4350000000000002E-2"/>
          <c:w val="0.78426746031746042"/>
          <c:h val="0.69058368055555552"/>
        </c:manualLayout>
      </c:layout>
      <c:scatterChart>
        <c:scatterStyle val="lineMarker"/>
        <c:varyColors val="0"/>
        <c:ser>
          <c:idx val="1"/>
          <c:order val="0"/>
          <c:tx>
            <c:strRef>
              <c:f>体重!$B$210</c:f>
              <c:strCache>
                <c:ptCount val="1"/>
                <c:pt idx="0">
                  <c:v>ND +water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circle"/>
            <c:size val="8"/>
            <c:spPr>
              <a:solidFill>
                <a:schemeClr val="accent1"/>
              </a:solidFill>
              <a:ln>
                <a:noFill/>
              </a:ln>
            </c:spPr>
          </c:marker>
          <c:xVal>
            <c:numRef>
              <c:f>体重!$C$209:$H$209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numCache>
            </c:numRef>
          </c:xVal>
          <c:yVal>
            <c:numRef>
              <c:f>エサ・DSS!$C$155:$H$155</c:f>
              <c:numCache>
                <c:formatCode>General</c:formatCode>
                <c:ptCount val="6"/>
                <c:pt idx="0">
                  <c:v>0</c:v>
                </c:pt>
                <c:pt idx="1">
                  <c:v>2.625</c:v>
                </c:pt>
                <c:pt idx="2">
                  <c:v>5.75</c:v>
                </c:pt>
                <c:pt idx="3">
                  <c:v>9.5</c:v>
                </c:pt>
                <c:pt idx="4">
                  <c:v>13.375</c:v>
                </c:pt>
                <c:pt idx="5">
                  <c:v>16.625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851-4799-97DE-8D2B8C1EF56C}"/>
            </c:ext>
          </c:extLst>
        </c:ser>
        <c:ser>
          <c:idx val="3"/>
          <c:order val="1"/>
          <c:tx>
            <c:strRef>
              <c:f>体重!$B$211</c:f>
              <c:strCache>
                <c:ptCount val="1"/>
                <c:pt idx="0">
                  <c:v>FF +water</c:v>
                </c:pt>
              </c:strCache>
            </c:strRef>
          </c:tx>
          <c:spPr>
            <a:ln>
              <a:solidFill>
                <a:schemeClr val="accent6"/>
              </a:solidFill>
            </a:ln>
          </c:spPr>
          <c:marker>
            <c:symbol val="circle"/>
            <c:size val="8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体重!$C$209:$H$209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numCache>
            </c:numRef>
          </c:xVal>
          <c:yVal>
            <c:numRef>
              <c:f>エサ・DSS!$C$156:$H$156</c:f>
              <c:numCache>
                <c:formatCode>General</c:formatCode>
                <c:ptCount val="6"/>
                <c:pt idx="0">
                  <c:v>0</c:v>
                </c:pt>
                <c:pt idx="1">
                  <c:v>2.875</c:v>
                </c:pt>
                <c:pt idx="2">
                  <c:v>5.625</c:v>
                </c:pt>
                <c:pt idx="3">
                  <c:v>8.875</c:v>
                </c:pt>
                <c:pt idx="4">
                  <c:v>12.25</c:v>
                </c:pt>
                <c:pt idx="5">
                  <c:v>15.3125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851-4799-97DE-8D2B8C1EF56C}"/>
            </c:ext>
          </c:extLst>
        </c:ser>
        <c:ser>
          <c:idx val="0"/>
          <c:order val="2"/>
          <c:tx>
            <c:strRef>
              <c:f>体重!$B$212</c:f>
              <c:strCache>
                <c:ptCount val="1"/>
                <c:pt idx="0">
                  <c:v>ND +DSS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circle"/>
            <c:size val="8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体重!$C$209:$H$209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numCache>
            </c:numRef>
          </c:xVal>
          <c:yVal>
            <c:numRef>
              <c:f>エサ・DSS!$C$157:$H$157</c:f>
              <c:numCache>
                <c:formatCode>General</c:formatCode>
                <c:ptCount val="6"/>
                <c:pt idx="0">
                  <c:v>0</c:v>
                </c:pt>
                <c:pt idx="1">
                  <c:v>3.25</c:v>
                </c:pt>
                <c:pt idx="2">
                  <c:v>6.625</c:v>
                </c:pt>
                <c:pt idx="3">
                  <c:v>9.4375</c:v>
                </c:pt>
                <c:pt idx="4">
                  <c:v>12.75</c:v>
                </c:pt>
                <c:pt idx="5">
                  <c:v>15.5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851-4799-97DE-8D2B8C1EF56C}"/>
            </c:ext>
          </c:extLst>
        </c:ser>
        <c:ser>
          <c:idx val="2"/>
          <c:order val="3"/>
          <c:tx>
            <c:strRef>
              <c:f>体重!$B$213</c:f>
              <c:strCache>
                <c:ptCount val="1"/>
                <c:pt idx="0">
                  <c:v>FF +DSS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circle"/>
            <c:size val="8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xVal>
            <c:numRef>
              <c:f>体重!$C$209:$H$209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numCache>
            </c:numRef>
          </c:xVal>
          <c:yVal>
            <c:numRef>
              <c:f>エサ・DSS!$C$158:$H$158</c:f>
              <c:numCache>
                <c:formatCode>General</c:formatCode>
                <c:ptCount val="6"/>
                <c:pt idx="0">
                  <c:v>0</c:v>
                </c:pt>
                <c:pt idx="1">
                  <c:v>3.25</c:v>
                </c:pt>
                <c:pt idx="2">
                  <c:v>6</c:v>
                </c:pt>
                <c:pt idx="3">
                  <c:v>8.5</c:v>
                </c:pt>
                <c:pt idx="4">
                  <c:v>10.9375</c:v>
                </c:pt>
                <c:pt idx="5">
                  <c:v>14.857142857142858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3851-4799-97DE-8D2B8C1EF5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18347472"/>
        <c:axId val="918347888"/>
      </c:scatterChart>
      <c:valAx>
        <c:axId val="918347472"/>
        <c:scaling>
          <c:orientation val="minMax"/>
          <c:max val="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Duration of feeding (days)</a:t>
                </a:r>
                <a:endParaRPr lang="ja-JP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918347888"/>
        <c:crosses val="autoZero"/>
        <c:crossBetween val="midCat"/>
        <c:majorUnit val="1"/>
      </c:valAx>
      <c:valAx>
        <c:axId val="918347888"/>
        <c:scaling>
          <c:orientation val="minMax"/>
          <c:max val="2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Intake of diet (g)</a:t>
                </a:r>
                <a:endParaRPr lang="ja-JP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918347472"/>
        <c:crosses val="autoZero"/>
        <c:crossBetween val="midCat"/>
        <c:majorUnit val="10"/>
      </c:valAx>
    </c:plotArea>
    <c:legend>
      <c:legendPos val="r"/>
      <c:layout>
        <c:manualLayout>
          <c:xMode val="edge"/>
          <c:yMode val="edge"/>
          <c:x val="0.20700908750429872"/>
          <c:y val="0.11618090277777778"/>
          <c:w val="0.50226785714285704"/>
          <c:h val="0.19409027777777774"/>
        </c:manualLayout>
      </c:layout>
      <c:overlay val="0"/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 sz="1200" b="0"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402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8628" y="0"/>
            <a:ext cx="4275402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B973A-A557-4F8F-9468-6914B31A76D0}" type="datetimeFigureOut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913063" y="841375"/>
            <a:ext cx="4040187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241586"/>
            <a:ext cx="7893050" cy="265220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6397806"/>
            <a:ext cx="4275402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8628" y="6397806"/>
            <a:ext cx="4275402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35CED-D4CC-4180-B493-1164F746D1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9824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913063" y="841375"/>
            <a:ext cx="4040187" cy="22733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35CED-D4CC-4180-B493-1164F746D17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7186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124F-615A-47AA-A087-A9B054D5F63B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5401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7E37-6D6F-482E-A9C4-9BE2354292A1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4261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DDFA-165C-42B0-8AB6-CFAD8ECA84FD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9416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97F6-59BC-43AD-BECD-13F1C2D964D6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823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90D1F-6ECA-47C5-A9B5-C9DF73748156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061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7AC71-155D-49D9-9577-82182E60492F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8834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AA75-EF9A-430C-A152-5F59C7ADEB18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6206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6872A-56CE-4478-B3EE-FC1FECEBBBAD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427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2272-BBC0-4ED7-B635-8A0D86BDBFC9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877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EAC22-559A-43A0-AF77-23FE6E5E2DC8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687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9D9A-A91C-40F3-B6A3-4101038A3ECD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9407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CBEF4-25FC-400E-91FC-B2824193E943}" type="datetime1">
              <a:rPr kumimoji="1" lang="ja-JP" altLang="en-US" smtClean="0"/>
              <a:t>2024/8/10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08937-0E8A-42B7-BE38-5F99FD4CAF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364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グラフ 34">
            <a:extLst>
              <a:ext uri="{FF2B5EF4-FFF2-40B4-BE49-F238E27FC236}">
                <a16:creationId xmlns:a16="http://schemas.microsoft.com/office/drawing/2014/main" id="{C85143A7-A3AD-4F85-89BD-D10961A690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0039152"/>
              </p:ext>
            </p:extLst>
          </p:nvPr>
        </p:nvGraphicFramePr>
        <p:xfrm>
          <a:off x="3415337" y="1933958"/>
          <a:ext cx="5027673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D23EC95A-8AF4-E601-4F8D-6B9B723288E3}"/>
              </a:ext>
            </a:extLst>
          </p:cNvPr>
          <p:cNvSpPr txBox="1">
            <a:spLocks/>
          </p:cNvSpPr>
          <p:nvPr/>
        </p:nvSpPr>
        <p:spPr>
          <a:xfrm>
            <a:off x="80325" y="99861"/>
            <a:ext cx="3685763" cy="3245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  <a:r>
              <a:rPr lang="en-US" altLang="ja-JP" sz="2000">
                <a:latin typeface="Arial" panose="020B0604020202020204" pitchFamily="34" charset="0"/>
                <a:cs typeface="Arial" panose="020B0604020202020204" pitchFamily="34" charset="0"/>
              </a:rPr>
              <a:t>: Intake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of the diet</a:t>
            </a:r>
            <a:endParaRPr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397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133382</TotalTime>
  <Words>20</Words>
  <Application>Microsoft Office PowerPoint</Application>
  <PresentationFormat>ワイド画面</PresentationFormat>
  <Paragraphs>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Ｐゴシック</vt:lpstr>
      <vt:lpstr>游ゴシック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神田　翔磨</dc:creator>
  <cp:lastModifiedBy>臼田　春樹</cp:lastModifiedBy>
  <cp:revision>440</cp:revision>
  <cp:lastPrinted>2023-08-17T10:52:40Z</cp:lastPrinted>
  <dcterms:created xsi:type="dcterms:W3CDTF">2021-08-21T00:43:03Z</dcterms:created>
  <dcterms:modified xsi:type="dcterms:W3CDTF">2024-08-10T08:38:27Z</dcterms:modified>
</cp:coreProperties>
</file>